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0"/>
  </p:notesMasterIdLst>
  <p:sldIdLst>
    <p:sldId id="256" r:id="rId2"/>
    <p:sldId id="258" r:id="rId3"/>
    <p:sldId id="257" r:id="rId4"/>
    <p:sldId id="262" r:id="rId5"/>
    <p:sldId id="259" r:id="rId6"/>
    <p:sldId id="263" r:id="rId7"/>
    <p:sldId id="260" r:id="rId8"/>
    <p:sldId id="264" r:id="rId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C35B22"/>
    <a:srgbClr val="98480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5" d="100"/>
          <a:sy n="65" d="100"/>
        </p:scale>
        <p:origin x="-5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BC3530-AF6C-4392-BE6F-AB9B76DB5F81}" type="datetimeFigureOut">
              <a:rPr lang="fr-FR" smtClean="0"/>
              <a:pPr/>
              <a:t>26/03/2009</a:t>
            </a:fld>
            <a:endParaRPr lang="fr-CA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22446E-3CDB-45DF-8F70-D812957BA3D2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214282" y="214290"/>
            <a:ext cx="6477000" cy="1828800"/>
          </a:xfrm>
        </p:spPr>
        <p:txBody>
          <a:bodyPr anchor="b"/>
          <a:lstStyle>
            <a:lvl1pPr>
              <a:defRPr cap="all" baseline="0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dirty="0" smtClean="0"/>
              <a:t>Cliquez sur l'icône pour ajouter une image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dirty="0" smtClean="0"/>
              <a:t>Deuxième niveau</a:t>
            </a:r>
          </a:p>
          <a:p>
            <a:pPr lvl="2" eaLnBrk="1" latinLnBrk="0" hangingPunct="1"/>
            <a:r>
              <a:rPr kumimoji="0" lang="fr-FR" dirty="0" smtClean="0"/>
              <a:t>Troisième niveau</a:t>
            </a:r>
          </a:p>
          <a:p>
            <a:pPr lvl="3" eaLnBrk="1" latinLnBrk="0" hangingPunct="1"/>
            <a:r>
              <a:rPr kumimoji="0" lang="fr-FR" dirty="0" smtClean="0"/>
              <a:t>Quatrième niveau</a:t>
            </a:r>
          </a:p>
          <a:p>
            <a:pPr lvl="4" eaLnBrk="1" latinLnBrk="0" hangingPunct="1"/>
            <a:r>
              <a:rPr kumimoji="0" lang="fr-FR" dirty="0" smtClean="0"/>
              <a:t>Cinquième niveau</a:t>
            </a:r>
            <a:endParaRPr kumimoji="0" lang="en-US" dirty="0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  <a:latin typeface="Verdana" pitchFamily="34" charset="0"/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accent3">
              <a:lumMod val="5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rebuchet MS" pitchFamily="34" charset="0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5000"/>
        <a:buFontTx/>
        <a:buBlip>
          <a:blip r:embed="rId13"/>
        </a:buBlip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CA" sz="4000" spc="350" dirty="0" smtClean="0">
                <a:solidFill>
                  <a:srgbClr val="C35B2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COLLÈGE PAUL DE GRANDPRÉ</a:t>
            </a:r>
            <a:endParaRPr lang="fr-CA" sz="4000" spc="350" dirty="0">
              <a:solidFill>
                <a:srgbClr val="C35B2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A" dirty="0" smtClean="0"/>
              <a:t>Académie de formation</a:t>
            </a:r>
            <a:endParaRPr lang="fr-C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Historique</a:t>
            </a:r>
            <a:endParaRPr lang="fr-CA" dirty="0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fr-FR" dirty="0" smtClean="0"/>
              <a:t>1930 : Ouverture du collège</a:t>
            </a:r>
          </a:p>
          <a:p>
            <a:r>
              <a:rPr lang="fr-FR" dirty="0" smtClean="0"/>
              <a:t>1931 : Première rentrée</a:t>
            </a:r>
          </a:p>
          <a:p>
            <a:r>
              <a:rPr lang="fr-FR" dirty="0" smtClean="0"/>
              <a:t>1956 : Construction d’une bibliothèque</a:t>
            </a:r>
          </a:p>
          <a:p>
            <a:r>
              <a:rPr lang="fr-FR" dirty="0" smtClean="0"/>
              <a:t>1970 : Améliorations apportées aux locaux</a:t>
            </a:r>
          </a:p>
          <a:p>
            <a:r>
              <a:rPr lang="fr-FR" dirty="0" smtClean="0"/>
              <a:t>1978 : Fusion du collège et du centre de formation</a:t>
            </a:r>
          </a:p>
          <a:p>
            <a:r>
              <a:rPr lang="fr-FR" dirty="0" smtClean="0"/>
              <a:t>1992 : Agrandissement du collège</a:t>
            </a:r>
          </a:p>
          <a:p>
            <a:r>
              <a:rPr lang="fr-CA" dirty="0" smtClean="0"/>
              <a:t>2001 : Améliorations des infrastructures</a:t>
            </a:r>
            <a:endParaRPr lang="fr-CA" dirty="0"/>
          </a:p>
        </p:txBody>
      </p:sp>
      <p:sp>
        <p:nvSpPr>
          <p:cNvPr id="23" name="Espace réservé du contenu 22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77500" lnSpcReduction="20000"/>
          </a:bodyPr>
          <a:lstStyle/>
          <a:p>
            <a:endParaRPr lang="fr-CA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6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2</a:t>
            </a:fld>
            <a:endParaRPr lang="fr-CA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Personnel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fr-CA" dirty="0" smtClean="0"/>
              <a:t>Administration : 5</a:t>
            </a:r>
          </a:p>
          <a:p>
            <a:pPr lvl="1"/>
            <a:r>
              <a:rPr lang="fr-CA" dirty="0" smtClean="0"/>
              <a:t>Directeur</a:t>
            </a:r>
          </a:p>
          <a:p>
            <a:pPr lvl="1"/>
            <a:r>
              <a:rPr lang="fr-CA" dirty="0" smtClean="0"/>
              <a:t>Directeur adjoint</a:t>
            </a:r>
          </a:p>
          <a:p>
            <a:pPr lvl="1"/>
            <a:r>
              <a:rPr lang="fr-CA" dirty="0" smtClean="0"/>
              <a:t>Secrétaire administrative</a:t>
            </a:r>
          </a:p>
          <a:p>
            <a:pPr lvl="1"/>
            <a:r>
              <a:rPr lang="fr-CA" dirty="0" smtClean="0"/>
              <a:t>Coordonnateur</a:t>
            </a:r>
          </a:p>
          <a:p>
            <a:pPr lvl="1"/>
            <a:r>
              <a:rPr lang="fr-CA" dirty="0" smtClean="0"/>
              <a:t>Chargé de compte</a:t>
            </a:r>
          </a:p>
          <a:p>
            <a:r>
              <a:rPr lang="fr-CA" dirty="0" smtClean="0"/>
              <a:t>Professeurs : 37</a:t>
            </a:r>
          </a:p>
          <a:p>
            <a:r>
              <a:rPr lang="fr-CA" dirty="0" smtClean="0"/>
              <a:t>Surveillants : 4</a:t>
            </a:r>
          </a:p>
          <a:p>
            <a:r>
              <a:rPr lang="fr-CA" dirty="0" smtClean="0"/>
              <a:t>Techniciens : 2</a:t>
            </a:r>
            <a:endParaRPr lang="fr-CA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3</a:t>
            </a:fld>
            <a:endParaRPr lang="fr-CA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Organigramme</a:t>
            </a:r>
            <a:endParaRPr lang="fr-CA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4</a:t>
            </a:fld>
            <a:endParaRPr lang="fr-CA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Structure pédagogique</a:t>
            </a:r>
            <a:endParaRPr lang="fr-CA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spcAft>
                <a:spcPts val="1200"/>
              </a:spcAft>
              <a:buNone/>
            </a:pPr>
            <a:r>
              <a:rPr lang="fr-CA" b="1" dirty="0" smtClean="0"/>
              <a:t>Les effectifs de la rentrée 2008/2009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5</a:t>
            </a:r>
            <a:r>
              <a:rPr lang="fr-CA" baseline="30000" dirty="0" smtClean="0"/>
              <a:t>ème</a:t>
            </a:r>
            <a:r>
              <a:rPr lang="fr-CA" dirty="0" smtClean="0"/>
              <a:t> : 4 classes de 25 élèves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4</a:t>
            </a:r>
            <a:r>
              <a:rPr lang="fr-CA" baseline="30000" dirty="0" smtClean="0"/>
              <a:t>ème</a:t>
            </a:r>
            <a:r>
              <a:rPr lang="fr-CA" dirty="0" smtClean="0"/>
              <a:t> : 4 classes de 30 élèves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3</a:t>
            </a:r>
            <a:r>
              <a:rPr lang="fr-CA" baseline="30000" dirty="0" smtClean="0"/>
              <a:t>ème</a:t>
            </a:r>
            <a:r>
              <a:rPr lang="fr-CA" dirty="0" smtClean="0"/>
              <a:t> : 4 classes de 30 élèves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2</a:t>
            </a:r>
            <a:r>
              <a:rPr lang="fr-CA" baseline="30000" dirty="0" smtClean="0"/>
              <a:t>ème</a:t>
            </a:r>
            <a:r>
              <a:rPr lang="fr-CA" dirty="0" smtClean="0"/>
              <a:t> : 5 classes de 32 élèves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1</a:t>
            </a:r>
            <a:r>
              <a:rPr lang="fr-CA" baseline="30000" dirty="0" smtClean="0"/>
              <a:t>re</a:t>
            </a:r>
            <a:r>
              <a:rPr lang="fr-CA" dirty="0" smtClean="0"/>
              <a:t> : 5 classes de 35 élèves</a:t>
            </a:r>
          </a:p>
          <a:p>
            <a:pPr marL="1101725" indent="-571500">
              <a:spcBef>
                <a:spcPts val="1800"/>
              </a:spcBef>
              <a:buNone/>
            </a:pPr>
            <a:r>
              <a:rPr lang="fr-CA" i="1" dirty="0" smtClean="0"/>
              <a:t>classe spécifique : 2 classes de 20 élèves</a:t>
            </a:r>
            <a:endParaRPr lang="fr-CA" i="1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5</a:t>
            </a:fld>
            <a:endParaRPr lang="fr-CA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Liste des cours offerts</a:t>
            </a:r>
            <a:endParaRPr lang="fr-CA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SzPct val="68000"/>
              <a:buFont typeface="Wingdings" pitchFamily="2" charset="2"/>
              <a:buChar char=""/>
            </a:pPr>
            <a:r>
              <a:rPr lang="fr-CA" dirty="0" smtClean="0"/>
              <a:t>Langues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Anglais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Français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Espagnol</a:t>
            </a:r>
          </a:p>
          <a:p>
            <a:pPr>
              <a:buSzPct val="88000"/>
              <a:buFont typeface="Wingdings" pitchFamily="2" charset="2"/>
              <a:buChar char=""/>
            </a:pPr>
            <a:r>
              <a:rPr lang="fr-CA" dirty="0" smtClean="0"/>
              <a:t>Sciences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Biologie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Chimie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Physique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Mathématiques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>
              <a:buSzPct val="75000"/>
              <a:buFont typeface="Wingdings" pitchFamily="2" charset="2"/>
              <a:buChar char="!"/>
            </a:pPr>
            <a:r>
              <a:rPr lang="fr-CA" dirty="0" smtClean="0"/>
              <a:t>Divers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Géographie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Histoire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Informatique</a:t>
            </a:r>
          </a:p>
          <a:p>
            <a:pPr>
              <a:buSzPct val="77000"/>
              <a:buFont typeface="Wingdings" pitchFamily="2" charset="2"/>
              <a:buChar char=""/>
            </a:pPr>
            <a:r>
              <a:rPr lang="fr-CA" dirty="0" smtClean="0"/>
              <a:t>Sports et loisirs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Arts plastiques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Éducation physique</a:t>
            </a:r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6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6</a:t>
            </a:fld>
            <a:endParaRPr lang="fr-CA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/>
              <a:t>Vie </a:t>
            </a:r>
            <a:r>
              <a:rPr lang="fr-CA" dirty="0" smtClean="0"/>
              <a:t>socio-éducative</a:t>
            </a:r>
            <a:endParaRPr lang="fr-CA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7</a:t>
            </a:fld>
            <a:endParaRPr lang="fr-CA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7" name="ZoneTexte 6"/>
          <p:cNvSpPr txBox="1"/>
          <p:nvPr/>
        </p:nvSpPr>
        <p:spPr>
          <a:xfrm>
            <a:off x="571472" y="1643050"/>
            <a:ext cx="2857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000" dirty="0" smtClean="0"/>
              <a:t>Présentation des activités </a:t>
            </a:r>
            <a:endParaRPr lang="fr-CA" sz="2000" dirty="0"/>
          </a:p>
        </p:txBody>
      </p:sp>
      <p:sp>
        <p:nvSpPr>
          <p:cNvPr id="8" name="Étoile à 8 branches 7"/>
          <p:cNvSpPr/>
          <p:nvPr/>
        </p:nvSpPr>
        <p:spPr>
          <a:xfrm>
            <a:off x="3643306" y="3214686"/>
            <a:ext cx="1857388" cy="1857388"/>
          </a:xfrm>
          <a:prstGeom prst="star8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tx1"/>
                </a:solidFill>
              </a:rPr>
              <a:t>Choix</a:t>
            </a:r>
            <a:endParaRPr lang="fr-CA" sz="2400" dirty="0">
              <a:solidFill>
                <a:schemeClr val="tx1"/>
              </a:solidFill>
            </a:endParaRPr>
          </a:p>
        </p:txBody>
      </p:sp>
      <p:sp>
        <p:nvSpPr>
          <p:cNvPr id="9" name="Rectangle à coins arrondis 8"/>
          <p:cNvSpPr/>
          <p:nvPr/>
        </p:nvSpPr>
        <p:spPr>
          <a:xfrm>
            <a:off x="3464711" y="2285992"/>
            <a:ext cx="2214578" cy="64294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28575"/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tx1"/>
                </a:solidFill>
              </a:rPr>
              <a:t>Danse</a:t>
            </a:r>
            <a:endParaRPr lang="fr-CA" sz="2000" dirty="0">
              <a:solidFill>
                <a:schemeClr val="tx1"/>
              </a:solidFill>
            </a:endParaRPr>
          </a:p>
        </p:txBody>
      </p:sp>
      <p:sp>
        <p:nvSpPr>
          <p:cNvPr id="10" name="Rectangle à coins arrondis 9"/>
          <p:cNvSpPr/>
          <p:nvPr/>
        </p:nvSpPr>
        <p:spPr>
          <a:xfrm>
            <a:off x="5786446" y="3786190"/>
            <a:ext cx="2214578" cy="64294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28575"/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tx1"/>
                </a:solidFill>
              </a:rPr>
              <a:t>Musique</a:t>
            </a:r>
            <a:endParaRPr lang="fr-CA" sz="2000" dirty="0">
              <a:solidFill>
                <a:schemeClr val="tx1"/>
              </a:solidFill>
            </a:endParaRPr>
          </a:p>
        </p:txBody>
      </p:sp>
      <p:sp>
        <p:nvSpPr>
          <p:cNvPr id="11" name="Rectangle à coins arrondis 10"/>
          <p:cNvSpPr/>
          <p:nvPr/>
        </p:nvSpPr>
        <p:spPr>
          <a:xfrm>
            <a:off x="1142976" y="3786190"/>
            <a:ext cx="2214578" cy="64294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28575"/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tx1"/>
                </a:solidFill>
              </a:rPr>
              <a:t>Théâtre</a:t>
            </a:r>
            <a:endParaRPr lang="fr-CA" sz="2000" dirty="0">
              <a:solidFill>
                <a:schemeClr val="tx1"/>
              </a:solidFill>
            </a:endParaRPr>
          </a:p>
        </p:txBody>
      </p:sp>
      <p:sp>
        <p:nvSpPr>
          <p:cNvPr id="12" name="Rectangle à coins arrondis 11"/>
          <p:cNvSpPr/>
          <p:nvPr/>
        </p:nvSpPr>
        <p:spPr>
          <a:xfrm>
            <a:off x="3500430" y="5357826"/>
            <a:ext cx="2214578" cy="64294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28575"/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tx1"/>
                </a:solidFill>
              </a:rPr>
              <a:t>Sport</a:t>
            </a:r>
            <a:endParaRPr lang="fr-CA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1">
                <a:lumMod val="60000"/>
                <a:lumOff val="4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édian">
  <a:themeElements>
    <a:clrScheme name="Mé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é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é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318</TotalTime>
  <Words>141</Words>
  <Application>Microsoft Office PowerPoint</Application>
  <PresentationFormat>Affichage à l'écran (4:3)</PresentationFormat>
  <Paragraphs>71</Paragraphs>
  <Slides>8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9" baseType="lpstr">
      <vt:lpstr>Médian</vt:lpstr>
      <vt:lpstr>COLLÈGE PAUL DE GRANDPRÉ</vt:lpstr>
      <vt:lpstr>Historique</vt:lpstr>
      <vt:lpstr>Personnel</vt:lpstr>
      <vt:lpstr>Organigramme</vt:lpstr>
      <vt:lpstr>Structure pédagogique</vt:lpstr>
      <vt:lpstr>Liste des cours offerts</vt:lpstr>
      <vt:lpstr>Vie socio-éducative</vt:lpstr>
      <vt:lpstr>Diapositive 8</vt:lpstr>
    </vt:vector>
  </TitlesOfParts>
  <Company>Versalys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Collège Paul de Grandpré</dc:title>
  <dc:creator>Caroline Lavoie</dc:creator>
  <cp:lastModifiedBy>Caroline Lavoie</cp:lastModifiedBy>
  <cp:revision>28</cp:revision>
  <dcterms:created xsi:type="dcterms:W3CDTF">2009-03-18T02:38:53Z</dcterms:created>
  <dcterms:modified xsi:type="dcterms:W3CDTF">2009-03-27T01:53:43Z</dcterms:modified>
</cp:coreProperties>
</file>