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embeddings/oleObject1.bin" ContentType="application/vnd.openxmlformats-officedocument.oleObject"/>
  <Override PartName="/ppt/embeddings/oleObject2.bin" ContentType="application/vnd.openxmlformats-officedocument.oleObject"/>
  <Override PartName="/ppt/legacyDocTextInfo.bin" ContentType="application/vnd.ms-office.legacyDocTextInfo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bin" ContentType="application/vnd.ms-office.legacyDiagramText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92" r:id="rId1"/>
  </p:sldMasterIdLst>
  <p:notesMasterIdLst>
    <p:notesMasterId r:id="rId16"/>
  </p:notesMasterIdLst>
  <p:handoutMasterIdLst>
    <p:handoutMasterId r:id="rId17"/>
  </p:handoutMasterIdLst>
  <p:sldIdLst>
    <p:sldId id="256" r:id="rId2"/>
    <p:sldId id="257" r:id="rId3"/>
    <p:sldId id="258" r:id="rId4"/>
    <p:sldId id="260" r:id="rId5"/>
    <p:sldId id="261" r:id="rId6"/>
    <p:sldId id="262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63" r:id="rId15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46" autoAdjust="0"/>
    <p:restoredTop sz="94550" autoAdjust="0"/>
  </p:normalViewPr>
  <p:slideViewPr>
    <p:cSldViewPr>
      <p:cViewPr varScale="1">
        <p:scale>
          <a:sx n="64" d="100"/>
          <a:sy n="64" d="100"/>
        </p:scale>
        <p:origin x="-108" y="-13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37" d="100"/>
          <a:sy n="37" d="100"/>
        </p:scale>
        <p:origin x="-840" y="-78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microsoft.com/office/2006/relationships/legacyDocTextInfo" Target="legacyDocTextInfo.bin"/></Relationships>
</file>

<file path=ppt/drawings/_rels/vmlDrawing1.vml.rels><?xml version="1.0" encoding="UTF-8" standalone="yes"?>
<Relationships xmlns="http://schemas.openxmlformats.org/package/2006/relationships"><Relationship Id="rId3" Type="http://schemas.microsoft.com/office/2006/relationships/legacyDiagramText" Target="legacyDiagramText3.bin"/><Relationship Id="rId2" Type="http://schemas.microsoft.com/office/2006/relationships/legacyDiagramText" Target="legacyDiagramText2.bin"/><Relationship Id="rId1" Type="http://schemas.microsoft.com/office/2006/relationships/legacyDiagramText" Target="legacyDiagramText1.bin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0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29901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29901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29901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9E262BA9-A565-4515-AAE8-8B61F7B664C0}" type="slidenum">
              <a:rPr lang="en-US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9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29798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29798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9798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9799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29799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9A03ADF2-F98F-45F1-8783-D8E2E74532C7}" type="slidenum">
              <a:rPr lang="en-US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B272E8E-7571-49CF-BEBB-D370D4DD5531}" type="slidenum">
              <a:rPr lang="en-US"/>
              <a:pPr/>
              <a:t>1</a:t>
            </a:fld>
            <a:endParaRPr lang="en-US"/>
          </a:p>
        </p:txBody>
      </p:sp>
      <p:sp>
        <p:nvSpPr>
          <p:cNvPr id="3010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10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EC0D8ED-61CB-440C-90ED-8CDD02255667}" type="slidenum">
              <a:rPr lang="en-US"/>
              <a:pPr/>
              <a:t>6</a:t>
            </a:fld>
            <a:endParaRPr lang="en-US"/>
          </a:p>
        </p:txBody>
      </p:sp>
      <p:sp>
        <p:nvSpPr>
          <p:cNvPr id="3174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ous-titr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fr-FR" smtClean="0"/>
              <a:t>Cliquez pour modifier le style des sous-titres du masque</a:t>
            </a:r>
            <a:endParaRPr kumimoji="0" lang="en-US"/>
          </a:p>
        </p:txBody>
      </p:sp>
      <p:sp>
        <p:nvSpPr>
          <p:cNvPr id="28" name="Espace réservé de la date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BF80A8-ABDC-4D12-A296-BBE705B1FDF7}" type="datetime1">
              <a:rPr lang="fr-FR" smtClean="0"/>
              <a:pPr/>
              <a:t>18/03/2009</a:t>
            </a:fld>
            <a:endParaRPr lang="fr-FR"/>
          </a:p>
        </p:txBody>
      </p:sp>
      <p:sp>
        <p:nvSpPr>
          <p:cNvPr id="17" name="Espace réservé du pied de page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Versalys Formation</a:t>
            </a:r>
            <a:endParaRPr lang="fr-FR"/>
          </a:p>
        </p:txBody>
      </p:sp>
      <p:sp>
        <p:nvSpPr>
          <p:cNvPr id="7" name="Connecteur droit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Ellipse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Ellipse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Espace réservé du numéro de diapositive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DA37376-F228-4821-8304-BA8414CFB69A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8" name="Titr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E6A692-B119-4F32-AC66-D0E8FF119EB0}" type="datetime1">
              <a:rPr lang="fr-FR" smtClean="0"/>
              <a:pPr/>
              <a:t>18/03/2009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Versalys Formation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F8FBD-A6B9-483B-B7F8-E95D3A169B7C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itre vertical et text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Connecteur droit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Ellipse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Ellipse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B12AF5D2-C7C5-447B-B0BC-DF82133668D0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98D7AF-06C1-412B-B244-5188B342425A}" type="datetime1">
              <a:rPr lang="fr-FR" smtClean="0"/>
              <a:pPr/>
              <a:t>18/03/2009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Versalys Formation</a:t>
            </a:r>
            <a:endParaRPr lang="fr-FR"/>
          </a:p>
        </p:txBody>
      </p:sp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63BF1F-C8C3-4083-8C37-B529676765DC}" type="datetime1">
              <a:rPr lang="fr-FR" smtClean="0"/>
              <a:pPr/>
              <a:t>18/03/2009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Versalys Formation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15FFF9D3-F14F-4B25-BBC4-D7ADCD2747F6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8" name="Espace réservé du contenu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Titre de sec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Versalys Formation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5CEB52-1AC0-41A7-B107-34FE09130CBD}" type="datetime1">
              <a:rPr lang="fr-FR" smtClean="0"/>
              <a:pPr/>
              <a:t>18/03/2009</a:t>
            </a:fld>
            <a:endParaRPr lang="fr-FR"/>
          </a:p>
        </p:txBody>
      </p:sp>
      <p:sp>
        <p:nvSpPr>
          <p:cNvPr id="8" name="Connecteur droit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Ellipse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Ellipse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FF8F90B6-C790-445C-AE37-A136AC07FF4B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5CA4254D-800F-4AE7-B307-DE2C228DA239}" type="datetime1">
              <a:rPr lang="fr-FR" smtClean="0"/>
              <a:pPr/>
              <a:t>18/03/2009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Versalys Formation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55F4A7-FDB1-4AAB-91D6-97312273E25D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8" name="Connecteur droit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Espace réservé du contenu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12" name="Espace réservé du contenu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necteur droit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59260-B1F6-4FED-8A02-A5BEF30D009B}" type="datetime1">
              <a:rPr lang="fr-FR" smtClean="0"/>
              <a:pPr/>
              <a:t>18/03/2009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r>
              <a:rPr lang="fr-FR" smtClean="0"/>
              <a:t>Versalys Formation</a:t>
            </a:r>
            <a:endParaRPr lang="fr-FR"/>
          </a:p>
        </p:txBody>
      </p:sp>
      <p:sp>
        <p:nvSpPr>
          <p:cNvPr id="15" name="Connecteur droit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Espace réservé du contenu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26" name="Espace réservé du contenu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25" name="Ellipse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Ellipse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17501F35-835D-4C38-8D04-14EFF8871B3B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23" name="Titr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F1B872-6538-43B5-ADEC-06C6210470AE}" type="datetime1">
              <a:rPr lang="fr-FR" smtClean="0"/>
              <a:pPr/>
              <a:t>18/03/2009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Versalys Formation</a:t>
            </a: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01E77FAC-0F8E-4805-8908-0B432CE94F20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1E0103-0AAA-43EF-BE9B-4D15988A2245}" type="datetime1">
              <a:rPr lang="fr-FR" smtClean="0"/>
              <a:pPr/>
              <a:t>18/03/2009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Versalys Formation</a:t>
            </a:r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CC1CBEE3-919C-4020-AE9C-CD72DB0DCBCD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 avec légen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Connecteur droit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Espace réservé du contenu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10" name="Ellipse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Ellipse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FBFD177E-50E1-4CCC-854B-7AED36EE660C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B181E0-D427-4F5B-8EEA-E0D7A406229A}" type="datetime1">
              <a:rPr lang="fr-FR" smtClean="0"/>
              <a:pPr/>
              <a:t>18/03/2009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r>
              <a:rPr lang="fr-FR" smtClean="0"/>
              <a:t>Versalys Formation</a:t>
            </a:r>
            <a:endParaRPr lang="fr-F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Connecteur droit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Ellipse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Ellipse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03A390D8-ACC9-4033-8E6F-B8097ECD999F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FR" smtClean="0"/>
              <a:t>Cliquez sur l'icône pour ajouter une image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C9742DDA-B247-4ADE-AFE7-F587BFFF9428}" type="datetime1">
              <a:rPr lang="fr-FR" smtClean="0"/>
              <a:pPr/>
              <a:t>18/03/2009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r>
              <a:rPr lang="fr-FR" smtClean="0"/>
              <a:t>Versalys Formation</a:t>
            </a:r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Espace réservé de la date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FAF27D34-47F5-41FB-BFD3-6A595F024E8E}" type="datetime1">
              <a:rPr lang="fr-FR" smtClean="0"/>
              <a:pPr/>
              <a:t>18/03/2009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r>
              <a:rPr lang="fr-FR" smtClean="0"/>
              <a:t>Versalys Formation</a:t>
            </a:r>
            <a:endParaRPr lang="fr-FR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Connecteur droit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Ellipse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Ellipse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Espace réservé du numéro de diapositive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E7477457-99AF-446D-BE3A-D66C6F7FD7DB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22" name="Espace réservé du titre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13" name="Espace réservé du texte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FR" smtClean="0"/>
              <a:t>Deuxième niveau</a:t>
            </a:r>
          </a:p>
          <a:p>
            <a:pPr lvl="2" eaLnBrk="1" latinLnBrk="0" hangingPunct="1"/>
            <a:r>
              <a:rPr kumimoji="0" lang="fr-FR" smtClean="0"/>
              <a:t>Troisième niveau</a:t>
            </a:r>
          </a:p>
          <a:p>
            <a:pPr lvl="3" eaLnBrk="1" latinLnBrk="0" hangingPunct="1"/>
            <a:r>
              <a:rPr kumimoji="0" lang="fr-FR" smtClean="0"/>
              <a:t>Quatrième niveau</a:t>
            </a:r>
          </a:p>
          <a:p>
            <a:pPr lvl="4" eaLnBrk="1" latinLnBrk="0" hangingPunct="1"/>
            <a:r>
              <a:rPr kumimoji="0" lang="fr-FR" smtClean="0"/>
              <a:t>Cinquième niveau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hf sldNum="0" hdr="0"/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0035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CA" smtClean="0"/>
              <a:t>Présentation de Jacques Laflamme</a:t>
            </a:r>
            <a:endParaRPr lang="fr-FR"/>
          </a:p>
        </p:txBody>
      </p:sp>
      <p:sp>
        <p:nvSpPr>
          <p:cNvPr id="300034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fr-CA" smtClean="0"/>
              <a:t>Bilan  annuel de votre compagnie</a:t>
            </a:r>
            <a:endParaRPr lang="fr-FR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406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CA" smtClean="0"/>
              <a:t>Activités sociales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B7ACA2-C22F-4DF2-BD19-3BED68826009}" type="datetime1">
              <a:rPr lang="fr-FR" smtClean="0"/>
              <a:pPr/>
              <a:t>18/03/2009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Versalys Formation</a:t>
            </a:r>
            <a:endParaRPr lang="fr-FR"/>
          </a:p>
        </p:txBody>
      </p:sp>
      <p:grpSp>
        <p:nvGrpSpPr>
          <p:cNvPr id="10" name="Organization Chart 6"/>
          <p:cNvGrpSpPr>
            <a:grpSpLocks noChangeAspect="1"/>
          </p:cNvGrpSpPr>
          <p:nvPr/>
        </p:nvGrpSpPr>
        <p:grpSpPr bwMode="auto">
          <a:xfrm>
            <a:off x="571471" y="1857364"/>
            <a:ext cx="8234391" cy="4241810"/>
            <a:chOff x="1701" y="1147"/>
            <a:chExt cx="3744" cy="2016"/>
          </a:xfrm>
        </p:grpSpPr>
        <p:cxnSp>
          <p:nvCxnSpPr>
            <p:cNvPr id="344092" name="_s344092"/>
            <p:cNvCxnSpPr>
              <a:cxnSpLocks noChangeShapeType="1"/>
              <a:stCxn id="31" idx="3"/>
              <a:endCxn id="24" idx="2"/>
            </p:cNvCxnSpPr>
            <p:nvPr/>
          </p:nvCxnSpPr>
          <p:spPr bwMode="auto">
            <a:xfrm flipV="1">
              <a:off x="4869" y="1874"/>
              <a:ext cx="144" cy="1145"/>
            </a:xfrm>
            <a:prstGeom prst="bentConnector2">
              <a:avLst/>
            </a:prstGeom>
            <a:noFill/>
            <a:ln w="28575">
              <a:solidFill>
                <a:srgbClr val="53271D"/>
              </a:solidFill>
              <a:miter lim="800000"/>
              <a:headEnd/>
              <a:tailEnd/>
            </a:ln>
          </p:spPr>
        </p:cxnSp>
        <p:cxnSp>
          <p:nvCxnSpPr>
            <p:cNvPr id="344090" name="_s344090"/>
            <p:cNvCxnSpPr>
              <a:cxnSpLocks noChangeShapeType="1"/>
              <a:stCxn id="30" idx="3"/>
              <a:endCxn id="24" idx="2"/>
            </p:cNvCxnSpPr>
            <p:nvPr/>
          </p:nvCxnSpPr>
          <p:spPr bwMode="auto">
            <a:xfrm flipV="1">
              <a:off x="4869" y="1874"/>
              <a:ext cx="144" cy="713"/>
            </a:xfrm>
            <a:prstGeom prst="bentConnector2">
              <a:avLst/>
            </a:prstGeom>
            <a:noFill/>
            <a:ln w="28575">
              <a:solidFill>
                <a:srgbClr val="53271D"/>
              </a:solidFill>
              <a:miter lim="800000"/>
              <a:headEnd/>
              <a:tailEnd/>
            </a:ln>
          </p:spPr>
        </p:cxnSp>
        <p:cxnSp>
          <p:nvCxnSpPr>
            <p:cNvPr id="344088" name="_s344088"/>
            <p:cNvCxnSpPr>
              <a:cxnSpLocks noChangeShapeType="1"/>
              <a:stCxn id="29" idx="3"/>
              <a:endCxn id="24" idx="2"/>
            </p:cNvCxnSpPr>
            <p:nvPr/>
          </p:nvCxnSpPr>
          <p:spPr bwMode="auto">
            <a:xfrm flipV="1">
              <a:off x="4869" y="1874"/>
              <a:ext cx="144" cy="281"/>
            </a:xfrm>
            <a:prstGeom prst="bentConnector2">
              <a:avLst/>
            </a:prstGeom>
            <a:noFill/>
            <a:ln w="28575">
              <a:solidFill>
                <a:srgbClr val="53271D"/>
              </a:solidFill>
              <a:miter lim="800000"/>
              <a:headEnd/>
              <a:tailEnd/>
            </a:ln>
          </p:spPr>
        </p:cxnSp>
        <p:cxnSp>
          <p:nvCxnSpPr>
            <p:cNvPr id="344086" name="_s344086"/>
            <p:cNvCxnSpPr>
              <a:cxnSpLocks noChangeShapeType="1"/>
              <a:stCxn id="28" idx="3"/>
              <a:endCxn id="23" idx="2"/>
            </p:cNvCxnSpPr>
            <p:nvPr/>
          </p:nvCxnSpPr>
          <p:spPr bwMode="auto">
            <a:xfrm flipV="1">
              <a:off x="3717" y="1874"/>
              <a:ext cx="145" cy="713"/>
            </a:xfrm>
            <a:prstGeom prst="bentConnector2">
              <a:avLst/>
            </a:prstGeom>
            <a:noFill/>
            <a:ln w="28575">
              <a:solidFill>
                <a:srgbClr val="53271D"/>
              </a:solidFill>
              <a:miter lim="800000"/>
              <a:headEnd/>
              <a:tailEnd/>
            </a:ln>
          </p:spPr>
        </p:cxnSp>
        <p:cxnSp>
          <p:nvCxnSpPr>
            <p:cNvPr id="344084" name="_s344084"/>
            <p:cNvCxnSpPr>
              <a:cxnSpLocks noChangeShapeType="1"/>
              <a:stCxn id="27" idx="3"/>
              <a:endCxn id="23" idx="2"/>
            </p:cNvCxnSpPr>
            <p:nvPr/>
          </p:nvCxnSpPr>
          <p:spPr bwMode="auto">
            <a:xfrm flipV="1">
              <a:off x="3717" y="1874"/>
              <a:ext cx="145" cy="281"/>
            </a:xfrm>
            <a:prstGeom prst="bentConnector2">
              <a:avLst/>
            </a:prstGeom>
            <a:noFill/>
            <a:ln w="28575">
              <a:solidFill>
                <a:srgbClr val="53271D"/>
              </a:solidFill>
              <a:miter lim="800000"/>
              <a:headEnd/>
              <a:tailEnd/>
            </a:ln>
          </p:spPr>
        </p:cxnSp>
        <p:cxnSp>
          <p:nvCxnSpPr>
            <p:cNvPr id="344082" name="_s344082"/>
            <p:cNvCxnSpPr>
              <a:cxnSpLocks noChangeShapeType="1"/>
              <a:stCxn id="26" idx="3"/>
              <a:endCxn id="22" idx="2"/>
            </p:cNvCxnSpPr>
            <p:nvPr/>
          </p:nvCxnSpPr>
          <p:spPr bwMode="auto">
            <a:xfrm flipV="1">
              <a:off x="2565" y="1874"/>
              <a:ext cx="144" cy="713"/>
            </a:xfrm>
            <a:prstGeom prst="bentConnector2">
              <a:avLst/>
            </a:prstGeom>
            <a:noFill/>
            <a:ln w="28575">
              <a:solidFill>
                <a:srgbClr val="53271D"/>
              </a:solidFill>
              <a:miter lim="800000"/>
              <a:headEnd/>
              <a:tailEnd/>
            </a:ln>
          </p:spPr>
        </p:cxnSp>
        <p:cxnSp>
          <p:nvCxnSpPr>
            <p:cNvPr id="344080" name="_s344080"/>
            <p:cNvCxnSpPr>
              <a:cxnSpLocks noChangeShapeType="1"/>
              <a:stCxn id="25" idx="3"/>
              <a:endCxn id="22" idx="2"/>
            </p:cNvCxnSpPr>
            <p:nvPr/>
          </p:nvCxnSpPr>
          <p:spPr bwMode="auto">
            <a:xfrm flipV="1">
              <a:off x="2565" y="1874"/>
              <a:ext cx="144" cy="281"/>
            </a:xfrm>
            <a:prstGeom prst="bentConnector2">
              <a:avLst/>
            </a:prstGeom>
            <a:noFill/>
            <a:ln w="28575">
              <a:solidFill>
                <a:srgbClr val="53271D"/>
              </a:solidFill>
              <a:miter lim="800000"/>
              <a:headEnd/>
              <a:tailEnd/>
            </a:ln>
          </p:spPr>
        </p:cxnSp>
        <p:cxnSp>
          <p:nvCxnSpPr>
            <p:cNvPr id="344077" name="_s344077"/>
            <p:cNvCxnSpPr>
              <a:cxnSpLocks noChangeShapeType="1"/>
              <a:stCxn id="24" idx="0"/>
              <a:endCxn id="21" idx="2"/>
            </p:cNvCxnSpPr>
            <p:nvPr/>
          </p:nvCxnSpPr>
          <p:spPr bwMode="auto">
            <a:xfrm rot="5400000" flipH="1">
              <a:off x="4374" y="932"/>
              <a:ext cx="128" cy="1151"/>
            </a:xfrm>
            <a:prstGeom prst="bentConnector3">
              <a:avLst>
                <a:gd name="adj1" fmla="val 41620"/>
              </a:avLst>
            </a:prstGeom>
            <a:noFill/>
            <a:ln w="28575">
              <a:solidFill>
                <a:srgbClr val="53271D"/>
              </a:solidFill>
              <a:miter lim="800000"/>
              <a:headEnd/>
              <a:tailEnd/>
            </a:ln>
          </p:spPr>
        </p:cxnSp>
        <p:cxnSp>
          <p:nvCxnSpPr>
            <p:cNvPr id="344076" name="_s344076"/>
            <p:cNvCxnSpPr>
              <a:cxnSpLocks noChangeShapeType="1"/>
              <a:stCxn id="23" idx="0"/>
              <a:endCxn id="21" idx="2"/>
            </p:cNvCxnSpPr>
            <p:nvPr/>
          </p:nvCxnSpPr>
          <p:spPr bwMode="auto">
            <a:xfrm rot="16200000">
              <a:off x="3799" y="1507"/>
              <a:ext cx="128" cy="1"/>
            </a:xfrm>
            <a:prstGeom prst="straightConnector1">
              <a:avLst/>
            </a:prstGeom>
            <a:noFill/>
            <a:ln w="28575">
              <a:solidFill>
                <a:srgbClr val="53271D"/>
              </a:solidFill>
              <a:round/>
              <a:headEnd/>
              <a:tailEnd/>
            </a:ln>
          </p:spPr>
        </p:cxnSp>
        <p:cxnSp>
          <p:nvCxnSpPr>
            <p:cNvPr id="344075" name="_s344075"/>
            <p:cNvCxnSpPr>
              <a:cxnSpLocks noChangeShapeType="1"/>
              <a:stCxn id="22" idx="0"/>
              <a:endCxn id="21" idx="2"/>
            </p:cNvCxnSpPr>
            <p:nvPr/>
          </p:nvCxnSpPr>
          <p:spPr bwMode="auto">
            <a:xfrm rot="16200000">
              <a:off x="3222" y="931"/>
              <a:ext cx="128" cy="1153"/>
            </a:xfrm>
            <a:prstGeom prst="bentConnector3">
              <a:avLst>
                <a:gd name="adj1" fmla="val 41620"/>
              </a:avLst>
            </a:prstGeom>
            <a:noFill/>
            <a:ln w="28575">
              <a:solidFill>
                <a:srgbClr val="53271D"/>
              </a:solidFill>
              <a:miter lim="800000"/>
              <a:headEnd/>
              <a:tailEnd/>
            </a:ln>
          </p:spPr>
        </p:cxnSp>
        <p:sp>
          <p:nvSpPr>
            <p:cNvPr id="21" name="_s344071"/>
            <p:cNvSpPr>
              <a:spLocks noChangeArrowheads="1"/>
            </p:cNvSpPr>
            <p:nvPr/>
          </p:nvSpPr>
          <p:spPr bwMode="auto">
            <a:xfrm>
              <a:off x="3429" y="1147"/>
              <a:ext cx="864" cy="288"/>
            </a:xfrm>
            <a:prstGeom prst="roundRect">
              <a:avLst>
                <a:gd name="adj" fmla="val 16667"/>
              </a:avLst>
            </a:prstGeom>
            <a:solidFill>
              <a:srgbClr val="E4A292"/>
            </a:solidFill>
            <a:ln w="38100">
              <a:solidFill>
                <a:srgbClr val="53271D"/>
              </a:solidFill>
              <a:round/>
              <a:headEnd/>
              <a:tailEnd/>
            </a:ln>
            <a:effectLst>
              <a:outerShdw dist="53882" dir="2700000" algn="ctr" rotWithShape="0">
                <a:schemeClr val="bg2">
                  <a:alpha val="50000"/>
                </a:schemeClr>
              </a:outerShdw>
            </a:effectLst>
          </p:spPr>
          <p:txBody>
            <a:bodyPr vert="horz" wrap="none" lIns="68199" tIns="34101" rIns="68199" bIns="34101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CA" sz="24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rPr>
                <a:t>Club social</a:t>
              </a:r>
              <a:endParaRPr kumimoji="0" lang="fr-FR" sz="2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22" name="_s344072"/>
            <p:cNvSpPr>
              <a:spLocks noChangeArrowheads="1"/>
            </p:cNvSpPr>
            <p:nvPr/>
          </p:nvSpPr>
          <p:spPr bwMode="auto">
            <a:xfrm>
              <a:off x="2277" y="1579"/>
              <a:ext cx="864" cy="288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28575">
              <a:solidFill>
                <a:srgbClr val="53271D"/>
              </a:solidFill>
              <a:round/>
              <a:headEnd/>
              <a:tailEnd/>
            </a:ln>
            <a:effectLst>
              <a:outerShdw dist="53882" dir="2700000" algn="ctr" rotWithShape="0">
                <a:schemeClr val="bg2">
                  <a:alpha val="50000"/>
                </a:schemeClr>
              </a:outerShdw>
            </a:effectLst>
          </p:spPr>
          <p:txBody>
            <a:bodyPr vert="horz" wrap="none" lIns="68199" tIns="34101" rIns="68199" bIns="34101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CA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rPr>
                <a:t>Divertissement</a:t>
              </a:r>
              <a:endParaRPr kumimoji="0" lang="fr-FR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23" name="_s344073"/>
            <p:cNvSpPr>
              <a:spLocks noChangeArrowheads="1"/>
            </p:cNvSpPr>
            <p:nvPr/>
          </p:nvSpPr>
          <p:spPr bwMode="auto">
            <a:xfrm>
              <a:off x="3429" y="1579"/>
              <a:ext cx="864" cy="288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28575">
              <a:solidFill>
                <a:srgbClr val="53271D"/>
              </a:solidFill>
              <a:round/>
              <a:headEnd/>
              <a:tailEnd/>
            </a:ln>
            <a:effectLst>
              <a:outerShdw dist="53882" dir="2700000" algn="ctr" rotWithShape="0">
                <a:schemeClr val="bg2">
                  <a:alpha val="50000"/>
                </a:schemeClr>
              </a:outerShdw>
            </a:effectLst>
          </p:spPr>
          <p:txBody>
            <a:bodyPr vert="horz" wrap="none" lIns="68199" tIns="34101" rIns="68199" bIns="34101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CA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rPr>
                <a:t>Culture</a:t>
              </a:r>
              <a:endParaRPr kumimoji="0" lang="fr-FR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24" name="_s344074"/>
            <p:cNvSpPr>
              <a:spLocks noChangeArrowheads="1"/>
            </p:cNvSpPr>
            <p:nvPr/>
          </p:nvSpPr>
          <p:spPr bwMode="auto">
            <a:xfrm>
              <a:off x="4581" y="1579"/>
              <a:ext cx="864" cy="288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28575">
              <a:solidFill>
                <a:srgbClr val="53271D"/>
              </a:solidFill>
              <a:round/>
              <a:headEnd/>
              <a:tailEnd/>
            </a:ln>
            <a:effectLst>
              <a:outerShdw dist="53882" dir="2700000" algn="ctr" rotWithShape="0">
                <a:schemeClr val="bg2">
                  <a:alpha val="50000"/>
                </a:schemeClr>
              </a:outerShdw>
            </a:effectLst>
          </p:spPr>
          <p:txBody>
            <a:bodyPr vert="horz" wrap="none" lIns="68199" tIns="34101" rIns="68199" bIns="34101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CA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rPr>
                <a:t>Sport</a:t>
              </a:r>
              <a:endParaRPr kumimoji="0" lang="fr-FR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25" name="_s344079"/>
            <p:cNvSpPr>
              <a:spLocks noChangeArrowheads="1"/>
            </p:cNvSpPr>
            <p:nvPr/>
          </p:nvSpPr>
          <p:spPr bwMode="auto">
            <a:xfrm>
              <a:off x="1701" y="2011"/>
              <a:ext cx="864" cy="288"/>
            </a:xfrm>
            <a:prstGeom prst="roundRect">
              <a:avLst>
                <a:gd name="adj" fmla="val 16667"/>
              </a:avLst>
            </a:prstGeom>
            <a:solidFill>
              <a:srgbClr val="C15B43"/>
            </a:solidFill>
            <a:ln w="3175">
              <a:solidFill>
                <a:srgbClr val="53271D"/>
              </a:solidFill>
              <a:round/>
              <a:headEnd/>
              <a:tailEnd/>
            </a:ln>
            <a:effectLst>
              <a:outerShdw dist="53882" dir="2700000" algn="ctr" rotWithShape="0">
                <a:schemeClr val="bg2">
                  <a:alpha val="50000"/>
                </a:schemeClr>
              </a:outerShdw>
            </a:effectLst>
          </p:spPr>
          <p:txBody>
            <a:bodyPr vert="horz" wrap="none" lIns="68199" tIns="34101" rIns="68199" bIns="34101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CA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rPr>
                <a:t>Pique-Nique</a:t>
              </a:r>
              <a:endParaRPr kumimoji="0" lang="fr-FR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26" name="_s344081"/>
            <p:cNvSpPr>
              <a:spLocks noChangeArrowheads="1"/>
            </p:cNvSpPr>
            <p:nvPr/>
          </p:nvSpPr>
          <p:spPr bwMode="auto">
            <a:xfrm>
              <a:off x="1701" y="2443"/>
              <a:ext cx="864" cy="288"/>
            </a:xfrm>
            <a:prstGeom prst="roundRect">
              <a:avLst>
                <a:gd name="adj" fmla="val 16667"/>
              </a:avLst>
            </a:prstGeom>
            <a:solidFill>
              <a:srgbClr val="C15B43"/>
            </a:solidFill>
            <a:ln w="3175">
              <a:solidFill>
                <a:srgbClr val="53271D"/>
              </a:solidFill>
              <a:round/>
              <a:headEnd/>
              <a:tailEnd/>
            </a:ln>
            <a:effectLst>
              <a:outerShdw dist="53882" dir="2700000" algn="ctr" rotWithShape="0">
                <a:schemeClr val="bg2">
                  <a:alpha val="50000"/>
                </a:schemeClr>
              </a:outerShdw>
            </a:effectLst>
          </p:spPr>
          <p:txBody>
            <a:bodyPr vert="horz" wrap="none" lIns="68199" tIns="34101" rIns="68199" bIns="34101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CA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rPr>
                <a:t>Party de Noël</a:t>
              </a:r>
              <a:endParaRPr kumimoji="0" lang="fr-FR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27" name="_s344083"/>
            <p:cNvSpPr>
              <a:spLocks noChangeArrowheads="1"/>
            </p:cNvSpPr>
            <p:nvPr/>
          </p:nvSpPr>
          <p:spPr bwMode="auto">
            <a:xfrm>
              <a:off x="2853" y="2011"/>
              <a:ext cx="864" cy="288"/>
            </a:xfrm>
            <a:prstGeom prst="roundRect">
              <a:avLst>
                <a:gd name="adj" fmla="val 16667"/>
              </a:avLst>
            </a:prstGeom>
            <a:solidFill>
              <a:srgbClr val="C15B43"/>
            </a:solidFill>
            <a:ln w="3175">
              <a:solidFill>
                <a:srgbClr val="53271D"/>
              </a:solidFill>
              <a:round/>
              <a:headEnd/>
              <a:tailEnd/>
            </a:ln>
            <a:effectLst>
              <a:outerShdw dist="53882" dir="2700000" algn="ctr" rotWithShape="0">
                <a:schemeClr val="bg2">
                  <a:alpha val="50000"/>
                </a:schemeClr>
              </a:outerShdw>
            </a:effectLst>
          </p:spPr>
          <p:txBody>
            <a:bodyPr vert="horz" wrap="none" lIns="68199" tIns="34101" rIns="68199" bIns="34101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CA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rPr>
                <a:t>Concert</a:t>
              </a:r>
              <a:endParaRPr kumimoji="0" lang="fr-FR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28" name="_s344085"/>
            <p:cNvSpPr>
              <a:spLocks noChangeArrowheads="1"/>
            </p:cNvSpPr>
            <p:nvPr/>
          </p:nvSpPr>
          <p:spPr bwMode="auto">
            <a:xfrm>
              <a:off x="2853" y="2443"/>
              <a:ext cx="864" cy="288"/>
            </a:xfrm>
            <a:prstGeom prst="roundRect">
              <a:avLst>
                <a:gd name="adj" fmla="val 16667"/>
              </a:avLst>
            </a:prstGeom>
            <a:solidFill>
              <a:srgbClr val="C15B43"/>
            </a:solidFill>
            <a:ln w="3175">
              <a:solidFill>
                <a:srgbClr val="53271D"/>
              </a:solidFill>
              <a:round/>
              <a:headEnd/>
              <a:tailEnd/>
            </a:ln>
            <a:effectLst>
              <a:outerShdw dist="53882" dir="2700000" algn="ctr" rotWithShape="0">
                <a:schemeClr val="bg2">
                  <a:alpha val="50000"/>
                </a:schemeClr>
              </a:outerShdw>
            </a:effectLst>
          </p:spPr>
          <p:txBody>
            <a:bodyPr vert="horz" wrap="none" lIns="78393" tIns="39195" rIns="78393" bIns="39195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CA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rPr>
                <a:t>Théâtre</a:t>
              </a:r>
              <a:endParaRPr kumimoji="0" lang="fr-FR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29" name="_s344087"/>
            <p:cNvSpPr>
              <a:spLocks noChangeArrowheads="1"/>
            </p:cNvSpPr>
            <p:nvPr/>
          </p:nvSpPr>
          <p:spPr bwMode="auto">
            <a:xfrm>
              <a:off x="4005" y="2011"/>
              <a:ext cx="864" cy="288"/>
            </a:xfrm>
            <a:prstGeom prst="roundRect">
              <a:avLst>
                <a:gd name="adj" fmla="val 16667"/>
              </a:avLst>
            </a:prstGeom>
            <a:solidFill>
              <a:srgbClr val="C15B43"/>
            </a:solidFill>
            <a:ln w="3175">
              <a:solidFill>
                <a:srgbClr val="53271D"/>
              </a:solidFill>
              <a:round/>
              <a:headEnd/>
              <a:tailEnd/>
            </a:ln>
            <a:effectLst>
              <a:outerShdw dist="53882" dir="2700000" algn="ctr" rotWithShape="0">
                <a:schemeClr val="bg2">
                  <a:alpha val="50000"/>
                </a:schemeClr>
              </a:outerShdw>
            </a:effectLst>
          </p:spPr>
          <p:txBody>
            <a:bodyPr vert="horz" wrap="none" lIns="88080" tIns="44040" rIns="88080" bIns="4404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CA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rPr>
                <a:t>Hockey</a:t>
              </a:r>
              <a:endParaRPr kumimoji="0" lang="fr-FR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30" name="_s344089"/>
            <p:cNvSpPr>
              <a:spLocks noChangeArrowheads="1"/>
            </p:cNvSpPr>
            <p:nvPr/>
          </p:nvSpPr>
          <p:spPr bwMode="auto">
            <a:xfrm>
              <a:off x="4005" y="2443"/>
              <a:ext cx="864" cy="288"/>
            </a:xfrm>
            <a:prstGeom prst="roundRect">
              <a:avLst>
                <a:gd name="adj" fmla="val 16667"/>
              </a:avLst>
            </a:prstGeom>
            <a:solidFill>
              <a:srgbClr val="C15B43"/>
            </a:solidFill>
            <a:ln w="3175">
              <a:solidFill>
                <a:srgbClr val="53271D"/>
              </a:solidFill>
              <a:round/>
              <a:headEnd/>
              <a:tailEnd/>
            </a:ln>
            <a:effectLst>
              <a:outerShdw dist="53882" dir="2700000" algn="ctr" rotWithShape="0">
                <a:schemeClr val="bg2">
                  <a:alpha val="50000"/>
                </a:schemeClr>
              </a:outerShdw>
            </a:effectLst>
          </p:spPr>
          <p:txBody>
            <a:bodyPr vert="horz" wrap="none" lIns="97865" tIns="48933" rIns="97865" bIns="48933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CA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rPr>
                <a:t>Golf</a:t>
              </a:r>
              <a:endParaRPr kumimoji="0" lang="fr-FR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31" name="_s344091"/>
            <p:cNvSpPr>
              <a:spLocks noChangeArrowheads="1"/>
            </p:cNvSpPr>
            <p:nvPr/>
          </p:nvSpPr>
          <p:spPr bwMode="auto">
            <a:xfrm>
              <a:off x="4006" y="2875"/>
              <a:ext cx="863" cy="288"/>
            </a:xfrm>
            <a:prstGeom prst="roundRect">
              <a:avLst>
                <a:gd name="adj" fmla="val 16667"/>
              </a:avLst>
            </a:prstGeom>
            <a:solidFill>
              <a:srgbClr val="C15B43"/>
            </a:solidFill>
            <a:ln w="3175">
              <a:solidFill>
                <a:srgbClr val="53271D"/>
              </a:solidFill>
              <a:round/>
              <a:headEnd/>
              <a:tailEnd/>
            </a:ln>
            <a:effectLst>
              <a:outerShdw dist="53882" dir="2700000" algn="ctr" rotWithShape="0">
                <a:schemeClr val="bg2">
                  <a:alpha val="50000"/>
                </a:schemeClr>
              </a:outerShdw>
            </a:effectLst>
          </p:spPr>
          <p:txBody>
            <a:bodyPr vert="horz" wrap="none" lIns="117911" tIns="58955" rIns="117911" bIns="58955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CA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rPr>
                <a:t>Randonnée</a:t>
              </a:r>
              <a:endParaRPr kumimoji="0" lang="fr-FR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7156" name="Rectangle 20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CA" smtClean="0"/>
              <a:t>Valeurs de l’entreprise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660F8-0606-40E5-9D95-59CFBE6CF756}" type="datetime1">
              <a:rPr lang="fr-FR" smtClean="0"/>
              <a:pPr/>
              <a:t>18/03/2009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Versalys Formation</a:t>
            </a:r>
            <a:endParaRPr lang="fr-FR"/>
          </a:p>
        </p:txBody>
      </p:sp>
      <p:graphicFrame>
        <p:nvGraphicFramePr>
          <p:cNvPr id="347149" name="Diagram 13"/>
          <p:cNvGraphicFramePr>
            <a:graphicFrameLocks/>
          </p:cNvGraphicFramePr>
          <p:nvPr>
            <p:ph sz="quarter" idx="1"/>
          </p:nvPr>
        </p:nvGraphicFramePr>
        <p:xfrm>
          <a:off x="301625" y="1527175"/>
          <a:ext cx="8504238" cy="4572000"/>
        </p:xfrm>
        <a:graphic>
          <a:graphicData uri="http://schemas.openxmlformats.org/drawingml/2006/compatibility">
            <com:legacyDrawing xmlns:com="http://schemas.openxmlformats.org/drawingml/2006/compatibility" spid="_x0000_s347149"/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562841-FC2E-466B-A974-2FB1C17296BD}" type="datetime1">
              <a:rPr lang="fr-FR" smtClean="0"/>
              <a:pPr/>
              <a:t>18/03/2009</a:t>
            </a:fld>
            <a:endParaRPr lang="fr-FR"/>
          </a:p>
        </p:txBody>
      </p:sp>
      <p:sp>
        <p:nvSpPr>
          <p:cNvPr id="4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Versalys Formation</a:t>
            </a:r>
            <a:endParaRPr lang="fr-FR"/>
          </a:p>
        </p:txBody>
      </p:sp>
      <p:graphicFrame>
        <p:nvGraphicFramePr>
          <p:cNvPr id="351236" name="Object 4"/>
          <p:cNvGraphicFramePr>
            <a:graphicFrameLocks noChangeAspect="1"/>
          </p:cNvGraphicFramePr>
          <p:nvPr/>
        </p:nvGraphicFramePr>
        <p:xfrm>
          <a:off x="876955" y="836613"/>
          <a:ext cx="7333595" cy="5449907"/>
        </p:xfrm>
        <a:graphic>
          <a:graphicData uri="http://schemas.openxmlformats.org/presentationml/2006/ole">
            <p:oleObj spid="_x0000_s351236" name="Graphique" r:id="rId3" imgW="6839102" imgH="5076749" progId="MSGraph.Chart.8">
              <p:embed followColorScheme="full"/>
            </p:oleObj>
          </a:graphicData>
        </a:graphic>
      </p:graphicFrame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ADD9A-5891-4478-9C4E-B09C4BCDAC89}" type="datetime1">
              <a:rPr lang="fr-FR" smtClean="0"/>
              <a:pPr/>
              <a:t>18/03/2009</a:t>
            </a:fld>
            <a:endParaRPr lang="fr-FR"/>
          </a:p>
        </p:txBody>
      </p:sp>
      <p:sp>
        <p:nvSpPr>
          <p:cNvPr id="4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Versalys Formation</a:t>
            </a:r>
            <a:endParaRPr lang="fr-FR"/>
          </a:p>
        </p:txBody>
      </p:sp>
      <p:graphicFrame>
        <p:nvGraphicFramePr>
          <p:cNvPr id="354306" name="Object 2"/>
          <p:cNvGraphicFramePr>
            <a:graphicFrameLocks noChangeAspect="1"/>
          </p:cNvGraphicFramePr>
          <p:nvPr/>
        </p:nvGraphicFramePr>
        <p:xfrm>
          <a:off x="714349" y="836613"/>
          <a:ext cx="7496202" cy="5570747"/>
        </p:xfrm>
        <a:graphic>
          <a:graphicData uri="http://schemas.openxmlformats.org/presentationml/2006/ole">
            <p:oleObj spid="_x0000_s354306" name="Graphique" r:id="rId3" imgW="6839102" imgH="5076749" progId="MSGraph.Chart.8">
              <p:embed followColorScheme="full"/>
            </p:oleObj>
          </a:graphicData>
        </a:graphic>
      </p:graphicFrame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154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CA"/>
              <a:t>À la prochaine</a:t>
            </a:r>
            <a:endParaRPr lang="fr-FR"/>
          </a:p>
        </p:txBody>
      </p:sp>
      <p:sp>
        <p:nvSpPr>
          <p:cNvPr id="4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20F037-B895-4420-A210-EFC77814B663}" type="datetime1">
              <a:rPr lang="fr-FR"/>
              <a:pPr/>
              <a:t>18/03/2009</a:t>
            </a:fld>
            <a:endParaRPr lang="fr-FR"/>
          </a:p>
        </p:txBody>
      </p:sp>
      <p:sp>
        <p:nvSpPr>
          <p:cNvPr id="5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Versalys Formation</a:t>
            </a:r>
          </a:p>
        </p:txBody>
      </p:sp>
      <p:sp>
        <p:nvSpPr>
          <p:cNvPr id="321541" name="WordArt 5"/>
          <p:cNvSpPr>
            <a:spLocks noChangeArrowheads="1" noChangeShapeType="1" noTextEdit="1"/>
          </p:cNvSpPr>
          <p:nvPr/>
        </p:nvSpPr>
        <p:spPr bwMode="auto">
          <a:xfrm>
            <a:off x="1116013" y="2565400"/>
            <a:ext cx="6480175" cy="1517650"/>
          </a:xfrm>
          <a:prstGeom prst="rect">
            <a:avLst/>
          </a:prstGeom>
        </p:spPr>
        <p:txBody>
          <a:bodyPr wrap="none" fromWordArt="1">
            <a:prstTxWarp prst="textInflateTop">
              <a:avLst>
                <a:gd name="adj" fmla="val 31917"/>
              </a:avLst>
            </a:prstTxWarp>
            <a:scene3d>
              <a:camera prst="legacyPerspectiveFront">
                <a:rot lat="20519999" lon="1080000" rev="0"/>
              </a:camera>
              <a:lightRig rig="legacyHarsh2" dir="b"/>
            </a:scene3d>
            <a:sp3d extrusionH="430200" prstMaterial="legacyMatte">
              <a:extrusionClr>
                <a:srgbClr val="FF6600"/>
              </a:extrusionClr>
            </a:sp3d>
          </a:bodyPr>
          <a:lstStyle/>
          <a:p>
            <a:pPr algn="ctr"/>
            <a:r>
              <a:rPr lang="fr-CA" sz="3600" kern="10">
                <a:ln w="9525">
                  <a:round/>
                  <a:headEnd/>
                  <a:tailEnd/>
                </a:ln>
                <a:gradFill rotWithShape="0">
                  <a:gsLst>
                    <a:gs pos="0">
                      <a:srgbClr val="FFE701"/>
                    </a:gs>
                    <a:gs pos="100000">
                      <a:srgbClr val="FE3E02"/>
                    </a:gs>
                  </a:gsLst>
                  <a:lin ang="5400000" scaled="1"/>
                </a:gradFill>
                <a:latin typeface="Impact"/>
              </a:rPr>
              <a:t>Merci de votre </a:t>
            </a:r>
          </a:p>
          <a:p>
            <a:pPr algn="ctr"/>
            <a:r>
              <a:rPr lang="fr-CA" sz="3600" kern="10">
                <a:ln w="9525">
                  <a:round/>
                  <a:headEnd/>
                  <a:tailEnd/>
                </a:ln>
                <a:gradFill rotWithShape="0">
                  <a:gsLst>
                    <a:gs pos="0">
                      <a:srgbClr val="FFE701"/>
                    </a:gs>
                    <a:gs pos="100000">
                      <a:srgbClr val="FE3E02"/>
                    </a:gs>
                  </a:gsLst>
                  <a:lin ang="5400000" scaled="1"/>
                </a:gradFill>
                <a:latin typeface="Impact"/>
              </a:rPr>
              <a:t>participation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229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CA" smtClean="0"/>
              <a:t>Réalisations à l’externe</a:t>
            </a:r>
            <a:endParaRPr lang="fr-FR"/>
          </a:p>
        </p:txBody>
      </p:sp>
      <p:sp>
        <p:nvSpPr>
          <p:cNvPr id="308228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fr-CA" smtClean="0"/>
              <a:t>Première partie</a:t>
            </a:r>
            <a:endParaRPr lang="fr-FR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02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CA" smtClean="0"/>
              <a:t>Réalisations à l’externe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E4D63D-5CB8-4FDD-9384-03F31A940963}" type="datetime1">
              <a:rPr lang="fr-FR" smtClean="0"/>
              <a:pPr/>
              <a:t>18/03/2009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Versalys Formation</a:t>
            </a:r>
            <a:endParaRPr lang="fr-FR"/>
          </a:p>
        </p:txBody>
      </p:sp>
      <p:sp>
        <p:nvSpPr>
          <p:cNvPr id="310275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r>
              <a:rPr lang="fr-CA" dirty="0" smtClean="0"/>
              <a:t>Ouverture de nouvelles succursales</a:t>
            </a:r>
          </a:p>
          <a:p>
            <a:pPr lvl="1"/>
            <a:r>
              <a:rPr lang="fr-CA" dirty="0" smtClean="0"/>
              <a:t>Rimouski, Chicoutimi</a:t>
            </a:r>
          </a:p>
          <a:p>
            <a:r>
              <a:rPr lang="fr-CA" dirty="0" smtClean="0"/>
              <a:t>Amélioration du service à la clientèle</a:t>
            </a:r>
          </a:p>
          <a:p>
            <a:pPr lvl="1"/>
            <a:r>
              <a:rPr lang="fr-CA" dirty="0" smtClean="0"/>
              <a:t>Heures d’ouverture prolongées</a:t>
            </a:r>
          </a:p>
          <a:p>
            <a:r>
              <a:rPr lang="fr-CA" dirty="0" smtClean="0"/>
              <a:t>Contrôle de la qualité</a:t>
            </a:r>
            <a:endParaRPr lang="fr-FR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23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CA" smtClean="0"/>
              <a:t>Achat d’équipement technique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FA410-7A25-485D-9388-D3F13223D314}" type="datetime1">
              <a:rPr lang="fr-FR" smtClean="0"/>
              <a:pPr/>
              <a:t>18/03/2009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Versalys Formation</a:t>
            </a:r>
            <a:endParaRPr lang="fr-FR"/>
          </a:p>
        </p:txBody>
      </p:sp>
      <p:sp>
        <p:nvSpPr>
          <p:cNvPr id="312323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r>
              <a:rPr lang="fr-CA" smtClean="0"/>
              <a:t>Postes informatiques</a:t>
            </a:r>
          </a:p>
          <a:p>
            <a:pPr lvl="1"/>
            <a:r>
              <a:rPr lang="fr-CA" smtClean="0"/>
              <a:t>Ordinateurs portables disponibles</a:t>
            </a:r>
          </a:p>
          <a:p>
            <a:pPr lvl="1"/>
            <a:r>
              <a:rPr lang="fr-CA" smtClean="0"/>
              <a:t>Imprimantes couleur en réseau</a:t>
            </a:r>
          </a:p>
          <a:p>
            <a:pPr lvl="1"/>
            <a:r>
              <a:rPr lang="fr-CA" smtClean="0"/>
              <a:t>Écrans 22 pouces</a:t>
            </a:r>
          </a:p>
          <a:p>
            <a:r>
              <a:rPr lang="fr-CA" smtClean="0"/>
              <a:t>Postes téléphoniques</a:t>
            </a:r>
          </a:p>
          <a:p>
            <a:pPr lvl="1"/>
            <a:r>
              <a:rPr lang="fr-CA" smtClean="0"/>
              <a:t>Boîtes vocales</a:t>
            </a:r>
          </a:p>
          <a:p>
            <a:pPr lvl="1"/>
            <a:r>
              <a:rPr lang="fr-CA" smtClean="0"/>
              <a:t>Afficheurs</a:t>
            </a:r>
            <a:endParaRPr lang="fr-FR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334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 smtClean="0"/>
              <a:t>Aménagement des locaux</a:t>
            </a:r>
            <a:endParaRPr lang="fr-FR" dirty="0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280319-9DE4-4BB4-A0C7-993F71232539}" type="datetime1">
              <a:rPr lang="fr-FR" smtClean="0"/>
              <a:pPr/>
              <a:t>18/03/2009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Versalys Formation</a:t>
            </a:r>
            <a:endParaRPr lang="fr-FR"/>
          </a:p>
        </p:txBody>
      </p:sp>
      <p:sp>
        <p:nvSpPr>
          <p:cNvPr id="313349" name="Rectangle 5"/>
          <p:cNvSpPr>
            <a:spLocks noGrp="1" noChangeArrowheads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r>
              <a:rPr lang="fr-CA" b="1" dirty="0" smtClean="0"/>
              <a:t>Avant les rénovations</a:t>
            </a:r>
          </a:p>
          <a:p>
            <a:r>
              <a:rPr lang="fr-CA" dirty="0" smtClean="0"/>
              <a:t>Manque de places à la cafétéria</a:t>
            </a:r>
          </a:p>
          <a:p>
            <a:r>
              <a:rPr lang="fr-CA" dirty="0" smtClean="0"/>
              <a:t>Photocopieurs insuffisants</a:t>
            </a:r>
          </a:p>
          <a:p>
            <a:r>
              <a:rPr lang="fr-CA" dirty="0" smtClean="0"/>
              <a:t>Éclairage </a:t>
            </a:r>
            <a:r>
              <a:rPr lang="fr-CA" dirty="0" smtClean="0"/>
              <a:t>désuet</a:t>
            </a:r>
            <a:endParaRPr lang="fr-FR" dirty="0"/>
          </a:p>
        </p:txBody>
      </p:sp>
      <p:sp>
        <p:nvSpPr>
          <p:cNvPr id="313350" name="Rectangle 6"/>
          <p:cNvSpPr>
            <a:spLocks noGrp="1" noChangeArrowheads="1"/>
          </p:cNvSpPr>
          <p:nvPr>
            <p:ph sz="half" idx="2"/>
          </p:nvPr>
        </p:nvSpPr>
        <p:spPr/>
        <p:txBody>
          <a:bodyPr/>
          <a:lstStyle/>
          <a:p>
            <a:pPr>
              <a:buNone/>
            </a:pPr>
            <a:r>
              <a:rPr lang="fr-CA" b="1" dirty="0" smtClean="0"/>
              <a:t>Après les rénovations</a:t>
            </a:r>
          </a:p>
          <a:p>
            <a:r>
              <a:rPr lang="fr-CA" dirty="0" smtClean="0"/>
              <a:t>Cafétéria sur deux étages</a:t>
            </a:r>
          </a:p>
          <a:p>
            <a:r>
              <a:rPr lang="fr-CA" dirty="0" smtClean="0"/>
              <a:t>1 </a:t>
            </a:r>
            <a:r>
              <a:rPr lang="fr-CA" dirty="0" smtClean="0"/>
              <a:t>photocopieur </a:t>
            </a:r>
            <a:r>
              <a:rPr lang="fr-CA" dirty="0" smtClean="0"/>
              <a:t>par service</a:t>
            </a:r>
          </a:p>
          <a:p>
            <a:r>
              <a:rPr lang="fr-CA" dirty="0" smtClean="0"/>
              <a:t>1 lampe halogène par bureau</a:t>
            </a:r>
            <a:endParaRPr lang="fr-FR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539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CA" smtClean="0"/>
              <a:t>Objectifs à long terme</a:t>
            </a:r>
            <a:endParaRPr lang="fr-FR" dirty="0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3BD021-B540-4F82-8604-DC07260ED45D}" type="datetime1">
              <a:rPr lang="fr-FR" smtClean="0"/>
              <a:pPr/>
              <a:t>18/03/2009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Versalys Formation</a:t>
            </a:r>
            <a:endParaRPr lang="fr-FR"/>
          </a:p>
        </p:txBody>
      </p:sp>
      <p:pic>
        <p:nvPicPr>
          <p:cNvPr id="315403" name="Picture 11" descr="j0195812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>
          <a:xfrm>
            <a:off x="865154" y="2214554"/>
            <a:ext cx="2342282" cy="2409929"/>
          </a:xfrm>
        </p:spPr>
      </p:pic>
      <p:sp>
        <p:nvSpPr>
          <p:cNvPr id="315397" name="Rectangle 5"/>
          <p:cNvSpPr>
            <a:spLocks noGrp="1" noChangeArrowheads="1"/>
          </p:cNvSpPr>
          <p:nvPr>
            <p:ph sz="half" idx="2"/>
          </p:nvPr>
        </p:nvSpPr>
        <p:spPr/>
        <p:txBody>
          <a:bodyPr/>
          <a:lstStyle/>
          <a:p>
            <a:r>
              <a:rPr lang="fr-CA" smtClean="0"/>
              <a:t>Augmentation de la productivité.</a:t>
            </a:r>
          </a:p>
          <a:p>
            <a:r>
              <a:rPr lang="fr-CA" smtClean="0"/>
              <a:t>Développement de nouveaux marchés.</a:t>
            </a:r>
          </a:p>
          <a:p>
            <a:r>
              <a:rPr lang="fr-CA" smtClean="0"/>
              <a:t>Accroissement des exportations à l’étranger.</a:t>
            </a:r>
            <a:endParaRPr lang="fr-FR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5636" name="Rectangle 4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CA" dirty="0" smtClean="0"/>
              <a:t>Processus du service à la clientèle</a:t>
            </a:r>
            <a:endParaRPr lang="fr-FR" dirty="0"/>
          </a:p>
        </p:txBody>
      </p:sp>
      <p:sp>
        <p:nvSpPr>
          <p:cNvPr id="8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FE645A-1092-4F0A-A215-C3C64F617F74}" type="datetime1">
              <a:rPr lang="fr-FR" smtClean="0"/>
              <a:pPr/>
              <a:t>18/03/2009</a:t>
            </a:fld>
            <a:endParaRPr lang="fr-FR"/>
          </a:p>
        </p:txBody>
      </p:sp>
      <p:sp>
        <p:nvSpPr>
          <p:cNvPr id="9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Versalys Formation</a:t>
            </a:r>
            <a:endParaRPr lang="fr-FR"/>
          </a:p>
        </p:txBody>
      </p:sp>
      <p:sp>
        <p:nvSpPr>
          <p:cNvPr id="325637" name="AutoShape 5"/>
          <p:cNvSpPr>
            <a:spLocks noChangeArrowheads="1"/>
          </p:cNvSpPr>
          <p:nvPr/>
        </p:nvSpPr>
        <p:spPr bwMode="auto">
          <a:xfrm>
            <a:off x="3392488" y="2060575"/>
            <a:ext cx="2665412" cy="606425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12700">
            <a:solidFill>
              <a:schemeClr val="tx1"/>
            </a:solidFill>
            <a:round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 algn="ctr"/>
            <a:r>
              <a:rPr lang="fr-CA" dirty="0" smtClean="0"/>
              <a:t>Client</a:t>
            </a:r>
            <a:endParaRPr lang="fr-FR" dirty="0"/>
          </a:p>
        </p:txBody>
      </p:sp>
      <p:sp>
        <p:nvSpPr>
          <p:cNvPr id="325638" name="AutoShape 6"/>
          <p:cNvSpPr>
            <a:spLocks noChangeArrowheads="1"/>
          </p:cNvSpPr>
          <p:nvPr/>
        </p:nvSpPr>
        <p:spPr bwMode="auto">
          <a:xfrm>
            <a:off x="3708400" y="2924175"/>
            <a:ext cx="2154238" cy="2166938"/>
          </a:xfrm>
          <a:custGeom>
            <a:avLst/>
            <a:gdLst>
              <a:gd name="G0" fmla="+- 5400 0 0"/>
              <a:gd name="G1" fmla="+- 8100 0 0"/>
              <a:gd name="G2" fmla="+- 2700 0 0"/>
              <a:gd name="G3" fmla="+- 9450 0 0"/>
              <a:gd name="G4" fmla="+- 21600 0 8100"/>
              <a:gd name="G5" fmla="+- 21600 0 9450"/>
              <a:gd name="G6" fmla="+- 5400 21600 0"/>
              <a:gd name="G7" fmla="*/ G6 1 2"/>
              <a:gd name="G8" fmla="+- 21600 0 5400"/>
              <a:gd name="G9" fmla="+- 21600 0 2700"/>
              <a:gd name="T0" fmla="*/ G0 w 21600"/>
              <a:gd name="T1" fmla="*/ G0 h 21600"/>
              <a:gd name="T2" fmla="*/ G8 w 21600"/>
              <a:gd name="T3" fmla="*/ G8 h 21600"/>
            </a:gdLst>
            <a:ahLst/>
            <a:cxnLst>
              <a:cxn ang="0">
                <a:pos x="r" y="vc"/>
              </a:cxn>
              <a:cxn ang="5400000">
                <a:pos x="hc" y="b"/>
              </a:cxn>
              <a:cxn ang="10800000">
                <a:pos x="l" y="vc"/>
              </a:cxn>
              <a:cxn ang="16200000">
                <a:pos x="hc" y="t"/>
              </a:cxn>
            </a:cxnLst>
            <a:rect l="T0" t="T1" r="T2" b="T3"/>
            <a:pathLst>
              <a:path w="21600" h="21600">
                <a:moveTo>
                  <a:pt x="5400" y="5400"/>
                </a:moveTo>
                <a:lnTo>
                  <a:pt x="9450" y="5400"/>
                </a:lnTo>
                <a:lnTo>
                  <a:pt x="9450" y="2700"/>
                </a:lnTo>
                <a:lnTo>
                  <a:pt x="8100" y="2700"/>
                </a:lnTo>
                <a:lnTo>
                  <a:pt x="10800" y="0"/>
                </a:lnTo>
                <a:lnTo>
                  <a:pt x="13500" y="2700"/>
                </a:lnTo>
                <a:lnTo>
                  <a:pt x="12150" y="2700"/>
                </a:lnTo>
                <a:lnTo>
                  <a:pt x="12150" y="5400"/>
                </a:lnTo>
                <a:lnTo>
                  <a:pt x="16200" y="5400"/>
                </a:lnTo>
                <a:lnTo>
                  <a:pt x="16200" y="9450"/>
                </a:lnTo>
                <a:lnTo>
                  <a:pt x="18900" y="9450"/>
                </a:lnTo>
                <a:lnTo>
                  <a:pt x="18900" y="8100"/>
                </a:lnTo>
                <a:lnTo>
                  <a:pt x="21600" y="10800"/>
                </a:lnTo>
                <a:lnTo>
                  <a:pt x="18900" y="13500"/>
                </a:lnTo>
                <a:lnTo>
                  <a:pt x="18900" y="12150"/>
                </a:lnTo>
                <a:lnTo>
                  <a:pt x="16200" y="12150"/>
                </a:lnTo>
                <a:lnTo>
                  <a:pt x="16200" y="16200"/>
                </a:lnTo>
                <a:lnTo>
                  <a:pt x="12150" y="16200"/>
                </a:lnTo>
                <a:lnTo>
                  <a:pt x="12150" y="18900"/>
                </a:lnTo>
                <a:lnTo>
                  <a:pt x="13500" y="18900"/>
                </a:lnTo>
                <a:lnTo>
                  <a:pt x="10800" y="21600"/>
                </a:lnTo>
                <a:lnTo>
                  <a:pt x="8100" y="18900"/>
                </a:lnTo>
                <a:lnTo>
                  <a:pt x="9450" y="18900"/>
                </a:lnTo>
                <a:lnTo>
                  <a:pt x="9450" y="16200"/>
                </a:lnTo>
                <a:lnTo>
                  <a:pt x="5400" y="16200"/>
                </a:lnTo>
                <a:lnTo>
                  <a:pt x="5400" y="12150"/>
                </a:lnTo>
                <a:lnTo>
                  <a:pt x="2700" y="12150"/>
                </a:lnTo>
                <a:lnTo>
                  <a:pt x="2700" y="13500"/>
                </a:lnTo>
                <a:lnTo>
                  <a:pt x="0" y="10800"/>
                </a:lnTo>
                <a:lnTo>
                  <a:pt x="2700" y="8100"/>
                </a:lnTo>
                <a:lnTo>
                  <a:pt x="2700" y="9450"/>
                </a:lnTo>
                <a:lnTo>
                  <a:pt x="5400" y="9450"/>
                </a:lnTo>
                <a:close/>
              </a:path>
            </a:pathLst>
          </a:custGeom>
          <a:solidFill>
            <a:schemeClr val="accent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fr-CA"/>
              <a:t>Centre</a:t>
            </a:r>
          </a:p>
          <a:p>
            <a:pPr algn="ctr"/>
            <a:r>
              <a:rPr lang="fr-CA"/>
              <a:t>d’appels</a:t>
            </a:r>
            <a:endParaRPr lang="fr-FR"/>
          </a:p>
        </p:txBody>
      </p:sp>
      <p:sp>
        <p:nvSpPr>
          <p:cNvPr id="325639" name="AutoShape 7"/>
          <p:cNvSpPr>
            <a:spLocks noChangeArrowheads="1"/>
          </p:cNvSpPr>
          <p:nvPr/>
        </p:nvSpPr>
        <p:spPr bwMode="auto">
          <a:xfrm>
            <a:off x="6227763" y="3644900"/>
            <a:ext cx="2665412" cy="606425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12700">
            <a:solidFill>
              <a:schemeClr val="tx1"/>
            </a:solidFill>
            <a:round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 algn="ctr"/>
            <a:r>
              <a:rPr lang="fr-CA"/>
              <a:t>Comptabilité</a:t>
            </a:r>
            <a:endParaRPr lang="fr-FR"/>
          </a:p>
        </p:txBody>
      </p:sp>
      <p:sp>
        <p:nvSpPr>
          <p:cNvPr id="325640" name="AutoShape 8"/>
          <p:cNvSpPr>
            <a:spLocks noChangeArrowheads="1"/>
          </p:cNvSpPr>
          <p:nvPr/>
        </p:nvSpPr>
        <p:spPr bwMode="auto">
          <a:xfrm>
            <a:off x="3392488" y="5445125"/>
            <a:ext cx="2665412" cy="606425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12700">
            <a:solidFill>
              <a:schemeClr val="tx1"/>
            </a:solidFill>
            <a:round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 algn="ctr"/>
            <a:r>
              <a:rPr lang="fr-CA"/>
              <a:t>Distribution</a:t>
            </a:r>
            <a:endParaRPr lang="fr-FR"/>
          </a:p>
        </p:txBody>
      </p:sp>
      <p:sp>
        <p:nvSpPr>
          <p:cNvPr id="325641" name="AutoShape 9"/>
          <p:cNvSpPr>
            <a:spLocks noChangeArrowheads="1"/>
          </p:cNvSpPr>
          <p:nvPr/>
        </p:nvSpPr>
        <p:spPr bwMode="auto">
          <a:xfrm>
            <a:off x="755650" y="3716338"/>
            <a:ext cx="2665413" cy="606425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12700">
            <a:solidFill>
              <a:schemeClr val="tx1"/>
            </a:solidFill>
            <a:round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 algn="ctr"/>
            <a:r>
              <a:rPr lang="fr-CA"/>
              <a:t>Marketing</a:t>
            </a:r>
            <a:endParaRPr lang="fr-FR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84" name="Rectangle 4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CA" smtClean="0"/>
              <a:t>Accueil des nouveaux employés</a:t>
            </a:r>
            <a:endParaRPr lang="fr-FR" dirty="0"/>
          </a:p>
        </p:txBody>
      </p:sp>
      <p:sp>
        <p:nvSpPr>
          <p:cNvPr id="8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A9817E-9EC8-440C-87FC-E07F1D0232BC}" type="datetime1">
              <a:rPr lang="fr-FR" smtClean="0"/>
              <a:pPr/>
              <a:t>18/03/2009</a:t>
            </a:fld>
            <a:endParaRPr lang="fr-FR"/>
          </a:p>
        </p:txBody>
      </p:sp>
      <p:sp>
        <p:nvSpPr>
          <p:cNvPr id="9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smtClean="0"/>
              <a:t>Versalys Formation</a:t>
            </a:r>
            <a:endParaRPr lang="fr-FR" dirty="0"/>
          </a:p>
        </p:txBody>
      </p:sp>
      <p:pic>
        <p:nvPicPr>
          <p:cNvPr id="327692" name="Picture 12" descr="j0230642[1]"/>
          <p:cNvPicPr>
            <a:picLocks noGrp="1" noChangeAspect="1" noChangeArrowheads="1"/>
          </p:cNvPicPr>
          <p:nvPr>
            <p:ph idx="4294967295"/>
          </p:nvPr>
        </p:nvPicPr>
        <p:blipFill>
          <a:blip r:embed="rId2"/>
          <a:stretch>
            <a:fillRect/>
          </a:stretch>
        </p:blipFill>
        <p:spPr>
          <a:xfrm>
            <a:off x="5857902" y="4321175"/>
            <a:ext cx="2571750" cy="1250950"/>
          </a:xfrm>
        </p:spPr>
      </p:pic>
      <p:sp>
        <p:nvSpPr>
          <p:cNvPr id="327686" name="Oval 6"/>
          <p:cNvSpPr>
            <a:spLocks noChangeArrowheads="1"/>
          </p:cNvSpPr>
          <p:nvPr/>
        </p:nvSpPr>
        <p:spPr bwMode="auto">
          <a:xfrm>
            <a:off x="2571736" y="2268545"/>
            <a:ext cx="1584325" cy="1657350"/>
          </a:xfrm>
          <a:prstGeom prst="ellipse">
            <a:avLst/>
          </a:prstGeom>
          <a:solidFill>
            <a:schemeClr val="accent1"/>
          </a:solidFill>
          <a:ln w="38100">
            <a:solidFill>
              <a:schemeClr val="tx1"/>
            </a:solidFill>
            <a:round/>
            <a:headEnd/>
            <a:tailEnd/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 algn="ctr"/>
            <a:r>
              <a:rPr lang="fr-CA" b="1" dirty="0" smtClean="0"/>
              <a:t>Cours</a:t>
            </a:r>
            <a:endParaRPr lang="fr-FR" b="1" dirty="0"/>
          </a:p>
        </p:txBody>
      </p:sp>
      <p:sp>
        <p:nvSpPr>
          <p:cNvPr id="327685" name="AutoShape 5"/>
          <p:cNvSpPr>
            <a:spLocks noChangeArrowheads="1"/>
          </p:cNvSpPr>
          <p:nvPr/>
        </p:nvSpPr>
        <p:spPr bwMode="auto">
          <a:xfrm>
            <a:off x="642910" y="2405077"/>
            <a:ext cx="2087563" cy="792162"/>
          </a:xfrm>
          <a:prstGeom prst="rightArrow">
            <a:avLst>
              <a:gd name="adj1" fmla="val 50000"/>
              <a:gd name="adj2" fmla="val 65882"/>
            </a:avLst>
          </a:prstGeom>
          <a:solidFill>
            <a:schemeClr val="accent1"/>
          </a:solidFill>
          <a:ln w="38100">
            <a:solidFill>
              <a:schemeClr val="tx1"/>
            </a:solidFill>
            <a:miter lim="800000"/>
            <a:headEnd/>
            <a:tailEnd/>
          </a:ln>
          <a:effectLst>
            <a:outerShdw dist="107763" dir="81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 algn="ctr"/>
            <a:r>
              <a:rPr lang="fr-CA" b="1"/>
              <a:t>Arrivée</a:t>
            </a:r>
            <a:endParaRPr lang="fr-FR" b="1"/>
          </a:p>
        </p:txBody>
      </p:sp>
      <p:sp>
        <p:nvSpPr>
          <p:cNvPr id="327687" name="AutoShape 7"/>
          <p:cNvSpPr>
            <a:spLocks noChangeArrowheads="1"/>
          </p:cNvSpPr>
          <p:nvPr/>
        </p:nvSpPr>
        <p:spPr bwMode="auto">
          <a:xfrm rot="1288100">
            <a:off x="3662625" y="2930806"/>
            <a:ext cx="2160588" cy="2160588"/>
          </a:xfrm>
          <a:prstGeom prst="star5">
            <a:avLst/>
          </a:prstGeom>
          <a:solidFill>
            <a:schemeClr val="accent1"/>
          </a:solidFill>
          <a:ln w="9525">
            <a:miter lim="800000"/>
            <a:headEnd/>
            <a:tailEnd/>
          </a:ln>
          <a:effectLst/>
          <a:scene3d>
            <a:camera prst="legacyPerspectiveTop"/>
            <a:lightRig rig="legacyFlat3" dir="b"/>
          </a:scene3d>
          <a:sp3d extrusionH="887400" prstMaterial="legacyMatte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 wrap="none" anchor="ctr">
            <a:flatTx/>
          </a:bodyPr>
          <a:lstStyle/>
          <a:p>
            <a:pPr algn="ctr"/>
            <a:endParaRPr lang="fr-FR"/>
          </a:p>
        </p:txBody>
      </p:sp>
      <p:sp>
        <p:nvSpPr>
          <p:cNvPr id="327690" name="Text Box 10"/>
          <p:cNvSpPr txBox="1">
            <a:spLocks noChangeArrowheads="1"/>
          </p:cNvSpPr>
          <p:nvPr/>
        </p:nvSpPr>
        <p:spPr bwMode="auto">
          <a:xfrm>
            <a:off x="6084888" y="5603893"/>
            <a:ext cx="22320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r-CA" sz="2000" b="1"/>
              <a:t>Bienvenue!</a:t>
            </a:r>
            <a:endParaRPr lang="fr-FR" sz="2000" b="1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1804" name="Rectangle 2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CA" smtClean="0"/>
              <a:t>Coût de l’aménagement</a:t>
            </a:r>
            <a:endParaRPr lang="fr-FR"/>
          </a:p>
        </p:txBody>
      </p:sp>
      <p:sp>
        <p:nvSpPr>
          <p:cNvPr id="26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3E1625-8016-4CB2-95CD-A21995A317A3}" type="datetime1">
              <a:rPr lang="fr-FR" smtClean="0"/>
              <a:pPr/>
              <a:t>18/03/2009</a:t>
            </a:fld>
            <a:endParaRPr lang="fr-FR"/>
          </a:p>
        </p:txBody>
      </p:sp>
      <p:sp>
        <p:nvSpPr>
          <p:cNvPr id="27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Versalys Formation</a:t>
            </a:r>
            <a:endParaRPr lang="fr-FR"/>
          </a:p>
        </p:txBody>
      </p:sp>
      <p:graphicFrame>
        <p:nvGraphicFramePr>
          <p:cNvPr id="331875" name="Group 99"/>
          <p:cNvGraphicFramePr>
            <a:graphicFrameLocks noGrp="1"/>
          </p:cNvGraphicFramePr>
          <p:nvPr>
            <p:ph sz="quarter" idx="1"/>
          </p:nvPr>
        </p:nvGraphicFramePr>
        <p:xfrm>
          <a:off x="500034" y="2000242"/>
          <a:ext cx="8186767" cy="4000524"/>
        </p:xfrm>
        <a:graphic>
          <a:graphicData uri="http://schemas.openxmlformats.org/drawingml/2006/table">
            <a:tbl>
              <a:tblPr/>
              <a:tblGrid>
                <a:gridCol w="4761512"/>
                <a:gridCol w="3425255"/>
              </a:tblGrid>
              <a:tr h="66675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fr-CA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Aménagement et achats</a:t>
                      </a:r>
                      <a:endParaRPr kumimoji="0" lang="fr-FR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12622" marR="112622" anchor="ctr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fr-CA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Coûts</a:t>
                      </a:r>
                      <a:endParaRPr kumimoji="0" lang="fr-FR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12622" marR="11262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75000"/>
                      </a:schemeClr>
                    </a:solidFill>
                  </a:tcPr>
                </a:tc>
              </a:tr>
              <a:tr h="66675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fr-CA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Téléphones</a:t>
                      </a:r>
                      <a:endParaRPr kumimoji="0" lang="fr-FR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12622" marR="112622" anchor="ctr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fr-CA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2 000 $</a:t>
                      </a:r>
                      <a:endParaRPr kumimoji="0" lang="fr-FR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12622" marR="11262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fr-CA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Ordinateurs</a:t>
                      </a:r>
                      <a:endParaRPr kumimoji="0" lang="fr-FR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12622" marR="112622" anchor="ctr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fr-CA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45 000 $</a:t>
                      </a:r>
                      <a:endParaRPr kumimoji="0" lang="fr-FR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12622" marR="11262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fr-CA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Cafétéria</a:t>
                      </a:r>
                      <a:endParaRPr kumimoji="0" lang="fr-FR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12622" marR="112622" anchor="ctr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fr-CA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86 000 $</a:t>
                      </a:r>
                      <a:endParaRPr kumimoji="0" lang="fr-FR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12622" marR="11262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fr-CA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Photocopieurs</a:t>
                      </a:r>
                      <a:endParaRPr kumimoji="0" lang="fr-FR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12622" marR="112622" anchor="ctr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fr-CA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5 000 $</a:t>
                      </a:r>
                      <a:endParaRPr kumimoji="0" lang="fr-FR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12622" marR="11262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fr-CA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Lampes</a:t>
                      </a:r>
                      <a:endParaRPr kumimoji="0" lang="fr-FR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12622" marR="112622" anchor="ctr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fr-CA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3 000 $</a:t>
                      </a:r>
                      <a:endParaRPr kumimoji="0" lang="fr-FR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12622" marR="11262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l">
  <a:themeElements>
    <a:clrScheme name="Civil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l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l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750</TotalTime>
  <Words>223</Words>
  <Application>Microsoft PowerPoint</Application>
  <PresentationFormat>Affichage à l'écran (4:3)</PresentationFormat>
  <Paragraphs>100</Paragraphs>
  <Slides>14</Slides>
  <Notes>2</Notes>
  <HiddenSlides>0</HiddenSlides>
  <MMClips>0</MMClips>
  <ScaleCrop>false</ScaleCrop>
  <HeadingPairs>
    <vt:vector size="8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Serveurs OLE incorporés</vt:lpstr>
      </vt:variant>
      <vt:variant>
        <vt:i4>1</vt:i4>
      </vt:variant>
      <vt:variant>
        <vt:lpstr>Titres des diapositives</vt:lpstr>
      </vt:variant>
      <vt:variant>
        <vt:i4>14</vt:i4>
      </vt:variant>
    </vt:vector>
  </HeadingPairs>
  <TitlesOfParts>
    <vt:vector size="21" baseType="lpstr">
      <vt:lpstr>Arial</vt:lpstr>
      <vt:lpstr>Times New Roman</vt:lpstr>
      <vt:lpstr>Wingdings</vt:lpstr>
      <vt:lpstr>Impact</vt:lpstr>
      <vt:lpstr>Arial Black</vt:lpstr>
      <vt:lpstr>Civil</vt:lpstr>
      <vt:lpstr>Graphique</vt:lpstr>
      <vt:lpstr>Bilan  annuel de votre compagnie</vt:lpstr>
      <vt:lpstr>Première partie</vt:lpstr>
      <vt:lpstr>Réalisations à l’externe</vt:lpstr>
      <vt:lpstr>Achat d’équipement technique</vt:lpstr>
      <vt:lpstr>Aménagement des locaux</vt:lpstr>
      <vt:lpstr>Objectifs à long terme</vt:lpstr>
      <vt:lpstr>Processus du service à la clientèle</vt:lpstr>
      <vt:lpstr>Accueil des nouveaux employés</vt:lpstr>
      <vt:lpstr>Coût de l’aménagement</vt:lpstr>
      <vt:lpstr>Activités sociales</vt:lpstr>
      <vt:lpstr>Valeurs de l’entreprise</vt:lpstr>
      <vt:lpstr>Diapositive 12</vt:lpstr>
      <vt:lpstr>Diapositive 13</vt:lpstr>
      <vt:lpstr>À la prochaine</vt:lpstr>
    </vt:vector>
  </TitlesOfParts>
  <Company>9029-1246 Quebec Inc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Bilan annuel de votre compagnie</dc:title>
  <dc:creator>ldupont</dc:creator>
  <cp:lastModifiedBy>Caroline Lavoie</cp:lastModifiedBy>
  <cp:revision>44</cp:revision>
  <cp:lastPrinted>1601-01-01T00:00:00Z</cp:lastPrinted>
  <dcterms:created xsi:type="dcterms:W3CDTF">2002-01-18T16:35:07Z</dcterms:created>
  <dcterms:modified xsi:type="dcterms:W3CDTF">2009-03-19T02:04:41Z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3</vt:i4>
  </property>
</Properties>
</file>